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2"/>
  </p:notesMasterIdLst>
  <p:sldIdLst>
    <p:sldId id="256" r:id="rId2"/>
    <p:sldId id="284" r:id="rId3"/>
    <p:sldId id="262" r:id="rId4"/>
    <p:sldId id="301" r:id="rId5"/>
    <p:sldId id="296" r:id="rId6"/>
    <p:sldId id="302" r:id="rId7"/>
    <p:sldId id="303" r:id="rId8"/>
    <p:sldId id="304" r:id="rId9"/>
    <p:sldId id="305" r:id="rId10"/>
    <p:sldId id="306" r:id="rId11"/>
    <p:sldId id="307" r:id="rId12"/>
    <p:sldId id="290" r:id="rId13"/>
    <p:sldId id="261" r:id="rId14"/>
    <p:sldId id="288" r:id="rId15"/>
    <p:sldId id="289" r:id="rId16"/>
    <p:sldId id="295" r:id="rId17"/>
    <p:sldId id="298" r:id="rId18"/>
    <p:sldId id="291" r:id="rId19"/>
    <p:sldId id="257" r:id="rId20"/>
    <p:sldId id="272" r:id="rId21"/>
    <p:sldId id="268" r:id="rId22"/>
    <p:sldId id="292" r:id="rId23"/>
    <p:sldId id="286" r:id="rId24"/>
    <p:sldId id="293" r:id="rId25"/>
    <p:sldId id="287" r:id="rId26"/>
    <p:sldId id="294" r:id="rId27"/>
    <p:sldId id="263" r:id="rId28"/>
    <p:sldId id="299" r:id="rId29"/>
    <p:sldId id="300" r:id="rId30"/>
    <p:sldId id="279" r:id="rId3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Raleway ExtraBold" panose="020B0604020202020204" charset="0"/>
      <p:bold r:id="rId37"/>
      <p:boldItalic r:id="rId38"/>
    </p:embeddedFont>
    <p:embeddedFont>
      <p:font typeface="Raleway Light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ED1BBF-DFF6-4FE7-AFBF-CE345932D39A}">
  <a:tblStyle styleId="{2BED1BBF-DFF6-4FE7-AFBF-CE345932D3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" y="9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75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47924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999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965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673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1010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FB6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FFB600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B600"/>
                </a:solidFill>
              </a:defRPr>
            </a:lvl1pPr>
            <a:lvl2pPr lvl="1">
              <a:buNone/>
              <a:defRPr>
                <a:solidFill>
                  <a:srgbClr val="FFB600"/>
                </a:solidFill>
              </a:defRPr>
            </a:lvl2pPr>
            <a:lvl3pPr lvl="2">
              <a:buNone/>
              <a:defRPr>
                <a:solidFill>
                  <a:srgbClr val="FFB600"/>
                </a:solidFill>
              </a:defRPr>
            </a:lvl3pPr>
            <a:lvl4pPr lvl="3">
              <a:buNone/>
              <a:defRPr>
                <a:solidFill>
                  <a:srgbClr val="FFB600"/>
                </a:solidFill>
              </a:defRPr>
            </a:lvl4pPr>
            <a:lvl5pPr lvl="4">
              <a:buNone/>
              <a:defRPr>
                <a:solidFill>
                  <a:srgbClr val="FFB600"/>
                </a:solidFill>
              </a:defRPr>
            </a:lvl5pPr>
            <a:lvl6pPr lvl="5">
              <a:buNone/>
              <a:defRPr>
                <a:solidFill>
                  <a:srgbClr val="FFB600"/>
                </a:solidFill>
              </a:defRPr>
            </a:lvl6pPr>
            <a:lvl7pPr lvl="6">
              <a:buNone/>
              <a:defRPr>
                <a:solidFill>
                  <a:srgbClr val="FFB600"/>
                </a:solidFill>
              </a:defRPr>
            </a:lvl7pPr>
            <a:lvl8pPr lvl="7">
              <a:buNone/>
              <a:defRPr>
                <a:solidFill>
                  <a:srgbClr val="FFB600"/>
                </a:solidFill>
              </a:defRPr>
            </a:lvl8pPr>
            <a:lvl9pPr lvl="8">
              <a:buNone/>
              <a:defRPr>
                <a:solidFill>
                  <a:srgbClr val="FFB6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922000" y="1887378"/>
            <a:ext cx="3543300" cy="302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678687" y="1887378"/>
            <a:ext cx="3543300" cy="302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922000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373778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25557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9" name="Google Shape;49;p10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6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Word_Document.docx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632012" y="2571750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Miniproyecto</a:t>
            </a:r>
            <a:endParaRPr dirty="0"/>
          </a:p>
        </p:txBody>
      </p:sp>
      <p:grpSp>
        <p:nvGrpSpPr>
          <p:cNvPr id="58" name="Google Shape;58;p12"/>
          <p:cNvGrpSpPr/>
          <p:nvPr/>
        </p:nvGrpSpPr>
        <p:grpSpPr>
          <a:xfrm>
            <a:off x="7864658" y="371176"/>
            <a:ext cx="896264" cy="896314"/>
            <a:chOff x="570875" y="4322250"/>
            <a:chExt cx="443300" cy="443325"/>
          </a:xfrm>
        </p:grpSpPr>
        <p:sp>
          <p:nvSpPr>
            <p:cNvPr id="59" name="Google Shape;59;p12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10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Imagen 9">
            <a:extLst>
              <a:ext uri="{FF2B5EF4-FFF2-40B4-BE49-F238E27FC236}">
                <a16:creationId xmlns:a16="http://schemas.microsoft.com/office/drawing/2014/main" id="{40DDB296-8856-4B45-B37A-4DB301AAD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112" y="300105"/>
            <a:ext cx="5134368" cy="2903363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94447A58-00D7-4063-B5FC-5C897AC153F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30112" y="3247005"/>
            <a:ext cx="5400040" cy="15963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Grabación de pantalla 6">
            <a:hlinkClick r:id="" action="ppaction://media"/>
            <a:extLst>
              <a:ext uri="{FF2B5EF4-FFF2-40B4-BE49-F238E27FC236}">
                <a16:creationId xmlns:a16="http://schemas.microsoft.com/office/drawing/2014/main" id="{6E1E7416-134D-4C71-A4CA-B1DF2329BA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59938" y="907677"/>
            <a:ext cx="3215833" cy="32586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669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43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Conclusiones</a:t>
            </a:r>
            <a:endParaRPr sz="24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11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FAD9E348-DB40-4D84-9A24-A7450124E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" y="1911048"/>
            <a:ext cx="8218944" cy="100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054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685800" y="1260208"/>
            <a:ext cx="4320003" cy="21687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600"/>
                </a:solidFill>
              </a:rPr>
              <a:t>2. </a:t>
            </a:r>
            <a:r>
              <a:rPr lang="es-ES" sz="4000" dirty="0">
                <a:solidFill>
                  <a:srgbClr val="FFB600"/>
                </a:solidFill>
              </a:rPr>
              <a:t>Controlador neuro borroso SUGENO</a:t>
            </a:r>
            <a:endParaRPr sz="4000" dirty="0">
              <a:solidFill>
                <a:srgbClr val="FFB600"/>
              </a:solidFill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Google Shape;11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8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Google Shape;12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7544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484816" y="548817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Sistema de </a:t>
            </a:r>
            <a:r>
              <a:rPr lang="es-ES" sz="2400" dirty="0">
                <a:solidFill>
                  <a:srgbClr val="FFB600"/>
                </a:solidFill>
              </a:rPr>
              <a:t>puntuación</a:t>
            </a:r>
            <a:r>
              <a:rPr lang="en" sz="2400" dirty="0"/>
              <a:t> </a:t>
            </a:r>
            <a:r>
              <a:rPr lang="es-ES" sz="2400" dirty="0"/>
              <a:t>por sede</a:t>
            </a:r>
            <a:endParaRPr sz="24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104" name="Google Shape;104;p17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Google Shape;105;p1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3" name="Picture 5" descr="https://i.gyazo.com/143c47552f8e7c241c28051ad6aa6470.png">
            <a:extLst>
              <a:ext uri="{FF2B5EF4-FFF2-40B4-BE49-F238E27FC236}">
                <a16:creationId xmlns:a16="http://schemas.microsoft.com/office/drawing/2014/main" id="{47E65A3A-9C65-455C-8B9D-C15C862BF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0882" y="1158914"/>
            <a:ext cx="5459506" cy="3431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Sistema de </a:t>
            </a:r>
            <a:r>
              <a:rPr lang="es-ES" sz="2400" dirty="0">
                <a:solidFill>
                  <a:srgbClr val="FFB600"/>
                </a:solidFill>
              </a:rPr>
              <a:t>puntuación</a:t>
            </a:r>
            <a:r>
              <a:rPr lang="en" sz="2400" dirty="0"/>
              <a:t> </a:t>
            </a:r>
            <a:r>
              <a:rPr lang="es-ES" sz="2400" dirty="0"/>
              <a:t>por sede</a:t>
            </a:r>
            <a:endParaRPr sz="24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104" name="Google Shape;104;p17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Google Shape;105;p1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6" name="Picture 4" descr="https://i.gyazo.com/451b0e6fa0ab2ae61e5d20d13631d538.png">
            <a:extLst>
              <a:ext uri="{FF2B5EF4-FFF2-40B4-BE49-F238E27FC236}">
                <a16:creationId xmlns:a16="http://schemas.microsoft.com/office/drawing/2014/main" id="{1DECA355-1A4C-41A4-8F17-002B21757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005" y="1074256"/>
            <a:ext cx="5634319" cy="3419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5111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Sistema de </a:t>
            </a:r>
            <a:r>
              <a:rPr lang="es-ES" sz="2400" dirty="0">
                <a:solidFill>
                  <a:srgbClr val="FFB600"/>
                </a:solidFill>
              </a:rPr>
              <a:t>puntuación</a:t>
            </a:r>
            <a:r>
              <a:rPr lang="en" sz="2400" dirty="0"/>
              <a:t> </a:t>
            </a:r>
            <a:r>
              <a:rPr lang="es-ES" sz="2400" dirty="0"/>
              <a:t>por sede</a:t>
            </a:r>
            <a:endParaRPr sz="24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104" name="Google Shape;104;p17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Google Shape;105;p1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98" name="Picture 2" descr="https://i.gyazo.com/90a01fbf08b08156a45d083c1aaa3f85.png">
            <a:extLst>
              <a:ext uri="{FF2B5EF4-FFF2-40B4-BE49-F238E27FC236}">
                <a16:creationId xmlns:a16="http://schemas.microsoft.com/office/drawing/2014/main" id="{02FC673A-D8F5-4ABF-8CAD-7E09F0BCA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435" y="1105585"/>
            <a:ext cx="5170395" cy="356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76378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2000" y="536128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Servicios</a:t>
            </a:r>
            <a:r>
              <a:rPr lang="en" sz="2400" dirty="0"/>
              <a:t> de </a:t>
            </a:r>
            <a:r>
              <a:rPr lang="es-ES" sz="2400" dirty="0">
                <a:solidFill>
                  <a:srgbClr val="FFB600"/>
                </a:solidFill>
              </a:rPr>
              <a:t>@DOC</a:t>
            </a:r>
            <a:endParaRPr sz="24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16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D09E653B-5891-4383-AAD0-6EED99389332}"/>
              </a:ext>
            </a:extLst>
          </p:cNvPr>
          <p:cNvSpPr/>
          <p:nvPr/>
        </p:nvSpPr>
        <p:spPr>
          <a:xfrm>
            <a:off x="922000" y="1405218"/>
            <a:ext cx="2063247" cy="116653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SERVICIO DE ADMINISTRACIÓN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AD35FD88-996F-4F0E-9ECC-87113D32BF55}"/>
              </a:ext>
            </a:extLst>
          </p:cNvPr>
          <p:cNvSpPr/>
          <p:nvPr/>
        </p:nvSpPr>
        <p:spPr>
          <a:xfrm>
            <a:off x="3137647" y="1405218"/>
            <a:ext cx="2063247" cy="116653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SERVICIO DE EXPEDIENTE Y DOCUMENTO ELECTRÓNICO</a:t>
            </a: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9A6E7F38-06C8-4500-9F39-286D8CB28060}"/>
              </a:ext>
            </a:extLst>
          </p:cNvPr>
          <p:cNvSpPr/>
          <p:nvPr/>
        </p:nvSpPr>
        <p:spPr>
          <a:xfrm>
            <a:off x="5424524" y="1438987"/>
            <a:ext cx="2063247" cy="11665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SERVICIOS DE  DIRECTORIO</a:t>
            </a: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062706A8-852E-4FBF-BCBC-14FEC3624680}"/>
              </a:ext>
            </a:extLst>
          </p:cNvPr>
          <p:cNvSpPr/>
          <p:nvPr/>
        </p:nvSpPr>
        <p:spPr>
          <a:xfrm>
            <a:off x="3137647" y="3023830"/>
            <a:ext cx="2063247" cy="116653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SERVICIOS DE REGISTRO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A90BD3ED-7913-4C39-AC79-EF0099966D9E}"/>
              </a:ext>
            </a:extLst>
          </p:cNvPr>
          <p:cNvSpPr/>
          <p:nvPr/>
        </p:nvSpPr>
        <p:spPr>
          <a:xfrm>
            <a:off x="5462873" y="3023830"/>
            <a:ext cx="2063247" cy="116653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SERVICIOS DE FACTURA ELECTRÓNICA</a:t>
            </a:r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0DA7CE81-0659-4882-817B-F343BBE2A0E8}"/>
              </a:ext>
            </a:extLst>
          </p:cNvPr>
          <p:cNvSpPr/>
          <p:nvPr/>
        </p:nvSpPr>
        <p:spPr>
          <a:xfrm>
            <a:off x="921999" y="2962835"/>
            <a:ext cx="2063247" cy="11665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SERVICIO DE PORTAFIRMAS</a:t>
            </a:r>
          </a:p>
        </p:txBody>
      </p:sp>
    </p:spTree>
    <p:extLst>
      <p:ext uri="{BB962C8B-B14F-4D97-AF65-F5344CB8AC3E}">
        <p14:creationId xmlns:p14="http://schemas.microsoft.com/office/powerpoint/2010/main" val="94745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17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Tecnologías</a:t>
            </a:r>
            <a:r>
              <a:rPr lang="en" sz="2400" dirty="0"/>
              <a:t> de </a:t>
            </a:r>
            <a:r>
              <a:rPr lang="es-ES" sz="2400" dirty="0">
                <a:solidFill>
                  <a:srgbClr val="FFB600"/>
                </a:solidFill>
              </a:rPr>
              <a:t>@DOC</a:t>
            </a:r>
            <a:endParaRPr sz="24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4EA9255-1A89-4883-8230-D6A6503E37E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170" y="1089212"/>
            <a:ext cx="6031005" cy="357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22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685800" y="2454088"/>
            <a:ext cx="4320003" cy="9748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600"/>
                </a:solidFill>
              </a:rPr>
              <a:t>3. </a:t>
            </a:r>
            <a:r>
              <a:rPr lang="es-ES" sz="4000" dirty="0">
                <a:solidFill>
                  <a:srgbClr val="FFB600"/>
                </a:solidFill>
              </a:rPr>
              <a:t>Protección de datos</a:t>
            </a:r>
            <a:endParaRPr sz="4000" dirty="0">
              <a:solidFill>
                <a:srgbClr val="FFB600"/>
              </a:solidFill>
            </a:endParaRPr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4294967295"/>
          </p:nvPr>
        </p:nvSpPr>
        <p:spPr>
          <a:xfrm>
            <a:off x="685800" y="3411555"/>
            <a:ext cx="4977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dirty="0"/>
              <a:t>Manual de cumplimiento de RGPD y ejemplos de cookies en páginas web</a:t>
            </a:r>
            <a:endParaRPr dirty="0"/>
          </a:p>
        </p:txBody>
      </p:sp>
      <p:sp>
        <p:nvSpPr>
          <p:cNvPr id="116" name="Google Shape;116;p18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Google Shape;11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8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Google Shape;12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5263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72" name="Google Shape;72;p13"/>
          <p:cNvGrpSpPr/>
          <p:nvPr/>
        </p:nvGrpSpPr>
        <p:grpSpPr>
          <a:xfrm>
            <a:off x="8087089" y="356400"/>
            <a:ext cx="618316" cy="748360"/>
            <a:chOff x="584925" y="922575"/>
            <a:chExt cx="415200" cy="502525"/>
          </a:xfrm>
        </p:grpSpPr>
        <p:sp>
          <p:nvSpPr>
            <p:cNvPr id="73" name="Google Shape;73;p13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ángulo 7">
            <a:extLst>
              <a:ext uri="{FF2B5EF4-FFF2-40B4-BE49-F238E27FC236}">
                <a16:creationId xmlns:a16="http://schemas.microsoft.com/office/drawing/2014/main" id="{8E42B85D-DC81-41A3-AC4B-955FF260B202}"/>
              </a:ext>
            </a:extLst>
          </p:cNvPr>
          <p:cNvSpPr/>
          <p:nvPr/>
        </p:nvSpPr>
        <p:spPr>
          <a:xfrm>
            <a:off x="1129553" y="481902"/>
            <a:ext cx="64344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sz="3600" dirty="0">
                <a:solidFill>
                  <a:srgbClr val="FFB600"/>
                </a:solidFill>
                <a:latin typeface="Raleway ExtraBold"/>
                <a:sym typeface="Raleway ExtraBold"/>
              </a:rPr>
              <a:t>Manual</a:t>
            </a:r>
            <a:r>
              <a:rPr lang="en" sz="3600" dirty="0">
                <a:solidFill>
                  <a:srgbClr val="434343"/>
                </a:solidFill>
                <a:latin typeface="Raleway ExtraBold"/>
                <a:sym typeface="Raleway ExtraBold"/>
              </a:rPr>
              <a:t> </a:t>
            </a:r>
            <a:r>
              <a:rPr lang="es-ES" sz="3600" dirty="0">
                <a:solidFill>
                  <a:srgbClr val="434343"/>
                </a:solidFill>
                <a:latin typeface="Raleway ExtraBold"/>
                <a:sym typeface="Raleway ExtraBold"/>
              </a:rPr>
              <a:t>de</a:t>
            </a:r>
            <a:r>
              <a:rPr lang="en" sz="3600" dirty="0">
                <a:solidFill>
                  <a:srgbClr val="434343"/>
                </a:solidFill>
                <a:latin typeface="Raleway ExtraBold"/>
                <a:sym typeface="Raleway ExtraBold"/>
              </a:rPr>
              <a:t> </a:t>
            </a:r>
            <a:r>
              <a:rPr lang="es-ES" sz="3600" dirty="0">
                <a:solidFill>
                  <a:srgbClr val="434343"/>
                </a:solidFill>
                <a:latin typeface="Raleway ExtraBold"/>
                <a:sym typeface="Raleway ExtraBold"/>
              </a:rPr>
              <a:t>cumplimiento</a:t>
            </a:r>
            <a:endParaRPr lang="es-ES" dirty="0"/>
          </a:p>
        </p:txBody>
      </p:sp>
      <p:sp>
        <p:nvSpPr>
          <p:cNvPr id="19" name="Google Shape;282;p29">
            <a:extLst>
              <a:ext uri="{FF2B5EF4-FFF2-40B4-BE49-F238E27FC236}">
                <a16:creationId xmlns:a16="http://schemas.microsoft.com/office/drawing/2014/main" id="{9C0186D5-6023-4176-AC20-DDFF0C80E4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92547" y="1059761"/>
            <a:ext cx="2332200" cy="7462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1. Consentimiento de los clientes</a:t>
            </a:r>
            <a:endParaRPr b="1" dirty="0"/>
          </a:p>
        </p:txBody>
      </p:sp>
      <p:sp>
        <p:nvSpPr>
          <p:cNvPr id="20" name="Google Shape;283;p29">
            <a:extLst>
              <a:ext uri="{FF2B5EF4-FFF2-40B4-BE49-F238E27FC236}">
                <a16:creationId xmlns:a16="http://schemas.microsoft.com/office/drawing/2014/main" id="{E0E52AB6-BA08-49A2-BD7D-5BC0B86D1BD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180661" y="1091447"/>
            <a:ext cx="2332200" cy="8149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2. Deber de información</a:t>
            </a:r>
            <a:endParaRPr b="1" dirty="0"/>
          </a:p>
        </p:txBody>
      </p:sp>
      <p:sp>
        <p:nvSpPr>
          <p:cNvPr id="21" name="Google Shape;283;p29">
            <a:extLst>
              <a:ext uri="{FF2B5EF4-FFF2-40B4-BE49-F238E27FC236}">
                <a16:creationId xmlns:a16="http://schemas.microsoft.com/office/drawing/2014/main" id="{ABCAC561-CD90-4358-AB2A-5012D86263EF}"/>
              </a:ext>
            </a:extLst>
          </p:cNvPr>
          <p:cNvSpPr txBox="1">
            <a:spLocks/>
          </p:cNvSpPr>
          <p:nvPr/>
        </p:nvSpPr>
        <p:spPr>
          <a:xfrm>
            <a:off x="5180335" y="1025440"/>
            <a:ext cx="2906754" cy="814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indent="0">
              <a:buFont typeface="Raleway Light"/>
              <a:buNone/>
            </a:pPr>
            <a:r>
              <a:rPr lang="en-US" b="1" dirty="0"/>
              <a:t>3. Nombrar un delegado de protección de datos</a:t>
            </a:r>
          </a:p>
        </p:txBody>
      </p:sp>
      <p:sp>
        <p:nvSpPr>
          <p:cNvPr id="22" name="Google Shape;283;p29">
            <a:extLst>
              <a:ext uri="{FF2B5EF4-FFF2-40B4-BE49-F238E27FC236}">
                <a16:creationId xmlns:a16="http://schemas.microsoft.com/office/drawing/2014/main" id="{C9ABBDF7-797C-4EDF-BB11-F5F9AA28A43A}"/>
              </a:ext>
            </a:extLst>
          </p:cNvPr>
          <p:cNvSpPr txBox="1">
            <a:spLocks/>
          </p:cNvSpPr>
          <p:nvPr/>
        </p:nvSpPr>
        <p:spPr>
          <a:xfrm>
            <a:off x="592547" y="1819217"/>
            <a:ext cx="2399423" cy="934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indent="0">
              <a:buFont typeface="Raleway Light"/>
              <a:buNone/>
            </a:pPr>
            <a:r>
              <a:rPr lang="en-US" b="1" dirty="0"/>
              <a:t>4. Contratos de confidencialidad</a:t>
            </a:r>
          </a:p>
        </p:txBody>
      </p:sp>
      <p:sp>
        <p:nvSpPr>
          <p:cNvPr id="23" name="Google Shape;283;p29">
            <a:extLst>
              <a:ext uri="{FF2B5EF4-FFF2-40B4-BE49-F238E27FC236}">
                <a16:creationId xmlns:a16="http://schemas.microsoft.com/office/drawing/2014/main" id="{13B6EB89-8725-4CA6-B3CD-4B3F5F9471CC}"/>
              </a:ext>
            </a:extLst>
          </p:cNvPr>
          <p:cNvSpPr txBox="1">
            <a:spLocks/>
          </p:cNvSpPr>
          <p:nvPr/>
        </p:nvSpPr>
        <p:spPr>
          <a:xfrm>
            <a:off x="3036738" y="1790566"/>
            <a:ext cx="2143597" cy="108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indent="0">
              <a:buFont typeface="Raleway Light"/>
              <a:buNone/>
            </a:pPr>
            <a:r>
              <a:rPr lang="en-US" b="1" dirty="0"/>
              <a:t>5. Registro de actividades de tratamiento</a:t>
            </a:r>
          </a:p>
        </p:txBody>
      </p:sp>
      <p:sp>
        <p:nvSpPr>
          <p:cNvPr id="24" name="Google Shape;283;p29">
            <a:extLst>
              <a:ext uri="{FF2B5EF4-FFF2-40B4-BE49-F238E27FC236}">
                <a16:creationId xmlns:a16="http://schemas.microsoft.com/office/drawing/2014/main" id="{B129D3DD-91EA-4502-874D-BE69CCF5BDFA}"/>
              </a:ext>
            </a:extLst>
          </p:cNvPr>
          <p:cNvSpPr txBox="1">
            <a:spLocks/>
          </p:cNvSpPr>
          <p:nvPr/>
        </p:nvSpPr>
        <p:spPr>
          <a:xfrm>
            <a:off x="5228393" y="1841868"/>
            <a:ext cx="2332200" cy="843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indent="0">
              <a:buFont typeface="Raleway Light"/>
              <a:buNone/>
            </a:pPr>
            <a:r>
              <a:rPr lang="en-US" b="1" dirty="0"/>
              <a:t>6. Análisis de riesgos</a:t>
            </a:r>
          </a:p>
        </p:txBody>
      </p:sp>
      <p:sp>
        <p:nvSpPr>
          <p:cNvPr id="25" name="Google Shape;283;p29">
            <a:extLst>
              <a:ext uri="{FF2B5EF4-FFF2-40B4-BE49-F238E27FC236}">
                <a16:creationId xmlns:a16="http://schemas.microsoft.com/office/drawing/2014/main" id="{15AD11DB-2EE1-475B-90CC-255F9A33592A}"/>
              </a:ext>
            </a:extLst>
          </p:cNvPr>
          <p:cNvSpPr txBox="1">
            <a:spLocks/>
          </p:cNvSpPr>
          <p:nvPr/>
        </p:nvSpPr>
        <p:spPr>
          <a:xfrm>
            <a:off x="659770" y="2586880"/>
            <a:ext cx="2332200" cy="1079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indent="0">
              <a:buFont typeface="Raleway Light"/>
              <a:buNone/>
            </a:pPr>
            <a:r>
              <a:rPr lang="en-US" b="1" dirty="0"/>
              <a:t>7. Notificación de incidentes de seguridad</a:t>
            </a:r>
          </a:p>
        </p:txBody>
      </p:sp>
      <p:sp>
        <p:nvSpPr>
          <p:cNvPr id="26" name="Google Shape;283;p29">
            <a:extLst>
              <a:ext uri="{FF2B5EF4-FFF2-40B4-BE49-F238E27FC236}">
                <a16:creationId xmlns:a16="http://schemas.microsoft.com/office/drawing/2014/main" id="{60B35FCA-A1F9-435D-8AFD-BE6DC33D3497}"/>
              </a:ext>
            </a:extLst>
          </p:cNvPr>
          <p:cNvSpPr txBox="1">
            <a:spLocks/>
          </p:cNvSpPr>
          <p:nvPr/>
        </p:nvSpPr>
        <p:spPr>
          <a:xfrm>
            <a:off x="3059122" y="2736226"/>
            <a:ext cx="2332200" cy="843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indent="0">
              <a:buFont typeface="Raleway Light"/>
              <a:buNone/>
            </a:pPr>
            <a:r>
              <a:rPr lang="en-US" b="1" dirty="0"/>
              <a:t>8. Evaluación de impacto</a:t>
            </a:r>
          </a:p>
        </p:txBody>
      </p:sp>
      <p:sp>
        <p:nvSpPr>
          <p:cNvPr id="27" name="Google Shape;283;p29">
            <a:extLst>
              <a:ext uri="{FF2B5EF4-FFF2-40B4-BE49-F238E27FC236}">
                <a16:creationId xmlns:a16="http://schemas.microsoft.com/office/drawing/2014/main" id="{36F16CC0-4655-4869-B9E8-B04743DBEFD0}"/>
              </a:ext>
            </a:extLst>
          </p:cNvPr>
          <p:cNvSpPr txBox="1">
            <a:spLocks/>
          </p:cNvSpPr>
          <p:nvPr/>
        </p:nvSpPr>
        <p:spPr>
          <a:xfrm>
            <a:off x="5228393" y="2685749"/>
            <a:ext cx="2332200" cy="1079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indent="0">
              <a:buFont typeface="Raleway Light"/>
              <a:buNone/>
            </a:pPr>
            <a:r>
              <a:rPr lang="en-US" b="1" dirty="0"/>
              <a:t>9. Privacidad desde el diseño por defecto</a:t>
            </a:r>
          </a:p>
          <a:p>
            <a:pPr marL="0" indent="0">
              <a:buFont typeface="Raleway Light"/>
              <a:buNone/>
            </a:pPr>
            <a:endParaRPr lang="en-US" sz="1200" dirty="0"/>
          </a:p>
        </p:txBody>
      </p:sp>
      <p:sp>
        <p:nvSpPr>
          <p:cNvPr id="28" name="Google Shape;283;p29">
            <a:extLst>
              <a:ext uri="{FF2B5EF4-FFF2-40B4-BE49-F238E27FC236}">
                <a16:creationId xmlns:a16="http://schemas.microsoft.com/office/drawing/2014/main" id="{56EA1A18-0286-4EE3-A22A-8F630F0FFC18}"/>
              </a:ext>
            </a:extLst>
          </p:cNvPr>
          <p:cNvSpPr txBox="1">
            <a:spLocks/>
          </p:cNvSpPr>
          <p:nvPr/>
        </p:nvSpPr>
        <p:spPr>
          <a:xfrm>
            <a:off x="676595" y="3521694"/>
            <a:ext cx="2052132" cy="582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indent="0">
              <a:buFont typeface="Raleway Light"/>
              <a:buNone/>
            </a:pPr>
            <a:r>
              <a:rPr lang="en-US" b="1" dirty="0"/>
              <a:t>10. Página web</a:t>
            </a:r>
          </a:p>
          <a:p>
            <a:pPr marL="285750" indent="-285750"/>
            <a:r>
              <a:rPr lang="en-US" sz="1200" b="1" dirty="0"/>
              <a:t>Aviso legal</a:t>
            </a:r>
          </a:p>
          <a:p>
            <a:pPr marL="285750" indent="-285750"/>
            <a:r>
              <a:rPr lang="en-US" sz="1200" b="1" dirty="0"/>
              <a:t>Política de privacidad</a:t>
            </a:r>
          </a:p>
          <a:p>
            <a:pPr marL="285750" indent="-285750"/>
            <a:r>
              <a:rPr lang="en-US" sz="1200" b="1" dirty="0"/>
              <a:t>Política de cookies</a:t>
            </a:r>
          </a:p>
          <a:p>
            <a:pPr marL="0" indent="0">
              <a:buFont typeface="Raleway Light"/>
              <a:buNone/>
            </a:pPr>
            <a:endParaRPr lang="en-US" sz="1200" dirty="0"/>
          </a:p>
        </p:txBody>
      </p:sp>
      <p:sp>
        <p:nvSpPr>
          <p:cNvPr id="29" name="Google Shape;283;p29">
            <a:extLst>
              <a:ext uri="{FF2B5EF4-FFF2-40B4-BE49-F238E27FC236}">
                <a16:creationId xmlns:a16="http://schemas.microsoft.com/office/drawing/2014/main" id="{8865207B-E9CF-4B89-84DE-21EF04FC0E8F}"/>
              </a:ext>
            </a:extLst>
          </p:cNvPr>
          <p:cNvSpPr txBox="1">
            <a:spLocks/>
          </p:cNvSpPr>
          <p:nvPr/>
        </p:nvSpPr>
        <p:spPr>
          <a:xfrm>
            <a:off x="3008795" y="3515587"/>
            <a:ext cx="2332200" cy="994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indent="0">
              <a:buFont typeface="Raleway Light"/>
              <a:buNone/>
            </a:pPr>
            <a:r>
              <a:rPr lang="en-US" b="1" dirty="0"/>
              <a:t>11. Nuevos derechos de los usuarios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117F30-D9C8-4DFB-841A-2498202600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241" y="454088"/>
            <a:ext cx="7772400" cy="1159800"/>
          </a:xfrm>
        </p:spPr>
        <p:txBody>
          <a:bodyPr/>
          <a:lstStyle/>
          <a:p>
            <a:pPr algn="ctr"/>
            <a:r>
              <a:rPr lang="es-ES" dirty="0"/>
              <a:t>Nuestro grupo: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ABE6D4-285D-40C5-8F89-D58FA2716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9994" y="1786950"/>
            <a:ext cx="7772400" cy="784800"/>
          </a:xfrm>
        </p:spPr>
        <p:txBody>
          <a:bodyPr/>
          <a:lstStyle/>
          <a:p>
            <a:pPr>
              <a:buFontTx/>
              <a:buChar char="-"/>
            </a:pPr>
            <a:r>
              <a:rPr lang="es-ES" sz="2000" b="1" dirty="0"/>
              <a:t>Daniel López Moreno</a:t>
            </a:r>
          </a:p>
          <a:p>
            <a:pPr>
              <a:buFontTx/>
              <a:buChar char="-"/>
            </a:pPr>
            <a:r>
              <a:rPr lang="es-ES" sz="2000" b="1" dirty="0"/>
              <a:t>Luis Alejandro Cabanillas Prudencio</a:t>
            </a:r>
          </a:p>
        </p:txBody>
      </p:sp>
      <p:pic>
        <p:nvPicPr>
          <p:cNvPr id="1026" name="Picture 2" descr="Resultado de imagen de icono uah">
            <a:extLst>
              <a:ext uri="{FF2B5EF4-FFF2-40B4-BE49-F238E27FC236}">
                <a16:creationId xmlns:a16="http://schemas.microsoft.com/office/drawing/2014/main" id="{5B1C5ADE-4EFF-4D5D-8BA9-CC0EAAAD2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2405" y="291841"/>
            <a:ext cx="1143730" cy="9950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06081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55" name="Google Shape;255;p28"/>
          <p:cNvSpPr/>
          <p:nvPr/>
        </p:nvSpPr>
        <p:spPr>
          <a:xfrm flipV="1">
            <a:off x="2452901" y="1982375"/>
            <a:ext cx="878547" cy="45719"/>
          </a:xfrm>
          <a:prstGeom prst="roundRect">
            <a:avLst>
              <a:gd name="adj" fmla="val 50000"/>
            </a:avLst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56" name="Google Shape;256;p28"/>
          <p:cNvSpPr/>
          <p:nvPr/>
        </p:nvSpPr>
        <p:spPr>
          <a:xfrm>
            <a:off x="869799" y="1380007"/>
            <a:ext cx="1456735" cy="1423674"/>
          </a:xfrm>
          <a:prstGeom prst="ellipse">
            <a:avLst/>
          </a:prstGeom>
          <a:noFill/>
          <a:ln w="38100" cap="flat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57" name="Google Shape;257;p28"/>
          <p:cNvSpPr txBox="1"/>
          <p:nvPr/>
        </p:nvSpPr>
        <p:spPr>
          <a:xfrm>
            <a:off x="955218" y="1690578"/>
            <a:ext cx="1335466" cy="675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rPr lang="es-ES" sz="1600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Informar de cookies</a:t>
            </a:r>
            <a:endParaRPr sz="1600" dirty="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60" name="Google Shape;260;p28"/>
          <p:cNvSpPr/>
          <p:nvPr/>
        </p:nvSpPr>
        <p:spPr>
          <a:xfrm>
            <a:off x="3457816" y="1401072"/>
            <a:ext cx="1456734" cy="1423674"/>
          </a:xfrm>
          <a:prstGeom prst="ellipse">
            <a:avLst/>
          </a:prstGeom>
          <a:noFill/>
          <a:ln w="38100" cap="flat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61" name="Google Shape;261;p28"/>
          <p:cNvSpPr txBox="1"/>
          <p:nvPr/>
        </p:nvSpPr>
        <p:spPr>
          <a:xfrm>
            <a:off x="2923609" y="2949590"/>
            <a:ext cx="3067740" cy="1720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200" b="1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 1:</a:t>
            </a:r>
            <a:r>
              <a:rPr lang="es-ES" sz="1200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1200" b="1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Avisa </a:t>
            </a:r>
            <a:r>
              <a:rPr lang="es-ES" sz="1200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 </a:t>
            </a:r>
            <a:r>
              <a:rPr lang="es-ES" sz="1200" b="1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uso </a:t>
            </a:r>
            <a:r>
              <a:rPr lang="es-ES" sz="1200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</a:t>
            </a:r>
            <a:r>
              <a:rPr lang="es-ES" sz="1200" b="1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cookies</a:t>
            </a:r>
            <a:endParaRPr lang="es-E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200" b="1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 2: Explicación </a:t>
            </a:r>
            <a:r>
              <a:rPr lang="es-ES" sz="1200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las </a:t>
            </a:r>
            <a:r>
              <a:rPr lang="es-ES" sz="1200" b="1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cookies</a:t>
            </a:r>
            <a:endParaRPr lang="es-E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200" b="1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 3:</a:t>
            </a:r>
            <a:r>
              <a:rPr lang="es-ES" sz="1200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1200" b="1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Mostrar </a:t>
            </a:r>
            <a:r>
              <a:rPr lang="es-ES" sz="1200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 </a:t>
            </a:r>
            <a:r>
              <a:rPr lang="es-ES" sz="1200" b="1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cookies individualmente y sus datos</a:t>
            </a:r>
            <a:endParaRPr lang="es-E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200" b="1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 4:</a:t>
            </a:r>
            <a:r>
              <a:rPr lang="es-ES" sz="1200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Permite </a:t>
            </a:r>
            <a:r>
              <a:rPr lang="es-ES" sz="1200" b="1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aceptar </a:t>
            </a:r>
            <a:r>
              <a:rPr lang="es-ES" sz="1200" dirty="0">
                <a:solidFill>
                  <a:srgbClr val="333333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 cookies individualmente – Sin premarcar</a:t>
            </a:r>
            <a:endParaRPr lang="es-E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3" name="Google Shape;263;p28"/>
          <p:cNvSpPr txBox="1"/>
          <p:nvPr/>
        </p:nvSpPr>
        <p:spPr>
          <a:xfrm>
            <a:off x="3424928" y="1686409"/>
            <a:ext cx="1511330" cy="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rPr lang="es-ES" sz="1600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Capas de la información</a:t>
            </a:r>
            <a:endParaRPr sz="1600" dirty="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274" name="Google Shape;274;p28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275" name="Google Shape;275;p2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53;p21">
            <a:extLst>
              <a:ext uri="{FF2B5EF4-FFF2-40B4-BE49-F238E27FC236}">
                <a16:creationId xmlns:a16="http://schemas.microsoft.com/office/drawing/2014/main" id="{FC07E263-2CBE-4216-B8CD-1A8C27CDCF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0188" y="676242"/>
            <a:ext cx="4537506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/>
              <a:t>Política de </a:t>
            </a:r>
            <a:r>
              <a:rPr lang="es-ES" sz="3600" dirty="0">
                <a:solidFill>
                  <a:srgbClr val="FFB600"/>
                </a:solidFill>
              </a:rPr>
              <a:t>cookies</a:t>
            </a:r>
            <a:endParaRPr sz="3600" dirty="0"/>
          </a:p>
        </p:txBody>
      </p:sp>
      <p:sp>
        <p:nvSpPr>
          <p:cNvPr id="27" name="Google Shape;260;p28">
            <a:extLst>
              <a:ext uri="{FF2B5EF4-FFF2-40B4-BE49-F238E27FC236}">
                <a16:creationId xmlns:a16="http://schemas.microsoft.com/office/drawing/2014/main" id="{C13BDB60-CB6C-43C0-A5E0-02DE50FC0118}"/>
              </a:ext>
            </a:extLst>
          </p:cNvPr>
          <p:cNvSpPr/>
          <p:nvPr/>
        </p:nvSpPr>
        <p:spPr>
          <a:xfrm>
            <a:off x="5991349" y="1339116"/>
            <a:ext cx="1456734" cy="1423674"/>
          </a:xfrm>
          <a:prstGeom prst="ellipse">
            <a:avLst/>
          </a:prstGeom>
          <a:noFill/>
          <a:ln w="38100" cap="flat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34679D0-7427-4AF5-A63B-57F3A73CA82C}"/>
              </a:ext>
            </a:extLst>
          </p:cNvPr>
          <p:cNvSpPr/>
          <p:nvPr/>
        </p:nvSpPr>
        <p:spPr>
          <a:xfrm>
            <a:off x="5924529" y="1811158"/>
            <a:ext cx="1590373" cy="3211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15000"/>
              </a:lnSpc>
              <a:spcAft>
                <a:spcPts val="1600"/>
              </a:spcAft>
              <a:buSzPts val="1100"/>
            </a:pPr>
            <a:r>
              <a:rPr lang="es-ES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Consentimiento</a:t>
            </a:r>
          </a:p>
        </p:txBody>
      </p:sp>
      <p:sp>
        <p:nvSpPr>
          <p:cNvPr id="29" name="Google Shape;255;p28">
            <a:extLst>
              <a:ext uri="{FF2B5EF4-FFF2-40B4-BE49-F238E27FC236}">
                <a16:creationId xmlns:a16="http://schemas.microsoft.com/office/drawing/2014/main" id="{09D3C4E5-299F-4DFE-8867-42AC680974EC}"/>
              </a:ext>
            </a:extLst>
          </p:cNvPr>
          <p:cNvSpPr/>
          <p:nvPr/>
        </p:nvSpPr>
        <p:spPr>
          <a:xfrm flipV="1">
            <a:off x="4957966" y="2005234"/>
            <a:ext cx="878547" cy="45719"/>
          </a:xfrm>
          <a:prstGeom prst="roundRect">
            <a:avLst>
              <a:gd name="adj" fmla="val 50000"/>
            </a:avLst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>
            <a:spLocks noGrp="1"/>
          </p:cNvSpPr>
          <p:nvPr>
            <p:ph type="title"/>
          </p:nvPr>
        </p:nvSpPr>
        <p:spPr>
          <a:xfrm>
            <a:off x="499470" y="539820"/>
            <a:ext cx="7703236" cy="7981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s-ES" sz="2400" dirty="0"/>
              <a:t>Ejemplos de </a:t>
            </a:r>
            <a:r>
              <a:rPr lang="en" sz="2400" dirty="0">
                <a:solidFill>
                  <a:srgbClr val="FFB600"/>
                </a:solidFill>
              </a:rPr>
              <a:t>co</a:t>
            </a:r>
            <a:r>
              <a:rPr lang="es-ES" sz="2400" dirty="0">
                <a:solidFill>
                  <a:srgbClr val="FFB600"/>
                </a:solidFill>
              </a:rPr>
              <a:t>okies </a:t>
            </a:r>
            <a:r>
              <a:rPr lang="es-ES" sz="2400" dirty="0"/>
              <a:t>en páginas web</a:t>
            </a:r>
            <a:r>
              <a:rPr lang="es-ES" sz="2400" dirty="0">
                <a:solidFill>
                  <a:srgbClr val="FFB600"/>
                </a:solidFill>
              </a:rPr>
              <a:t> </a:t>
            </a:r>
            <a:endParaRPr sz="2400" dirty="0"/>
          </a:p>
        </p:txBody>
      </p:sp>
      <p:sp>
        <p:nvSpPr>
          <p:cNvPr id="206" name="Google Shape;206;p24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207" name="Google Shape;207;p24"/>
          <p:cNvGrpSpPr/>
          <p:nvPr/>
        </p:nvGrpSpPr>
        <p:grpSpPr>
          <a:xfrm>
            <a:off x="8089119" y="319162"/>
            <a:ext cx="728350" cy="743348"/>
            <a:chOff x="3955900" y="2984500"/>
            <a:chExt cx="414000" cy="422525"/>
          </a:xfrm>
        </p:grpSpPr>
        <p:sp>
          <p:nvSpPr>
            <p:cNvPr id="208" name="Google Shape;208;p24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4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4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Objeto 1">
            <a:extLst>
              <a:ext uri="{FF2B5EF4-FFF2-40B4-BE49-F238E27FC236}">
                <a16:creationId xmlns:a16="http://schemas.microsoft.com/office/drawing/2014/main" id="{F9C3D007-4D88-4E6D-B2FB-5AF254CAA9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2429796"/>
              </p:ext>
            </p:extLst>
          </p:nvPr>
        </p:nvGraphicFramePr>
        <p:xfrm>
          <a:off x="2182762" y="1062510"/>
          <a:ext cx="4336652" cy="3879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Document" r:id="rId4" imgW="5733788" imgH="7077494" progId="Word.Document.12">
                  <p:embed/>
                </p:oleObj>
              </mc:Choice>
              <mc:Fallback>
                <p:oleObj name="Document" r:id="rId4" imgW="5733788" imgH="707749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82762" y="1062510"/>
                        <a:ext cx="4336652" cy="38792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685800" y="2454088"/>
            <a:ext cx="4320003" cy="9748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600"/>
                </a:solidFill>
              </a:rPr>
              <a:t>4. </a:t>
            </a:r>
            <a:r>
              <a:rPr lang="es-ES" sz="4000" dirty="0">
                <a:solidFill>
                  <a:srgbClr val="FFB600"/>
                </a:solidFill>
              </a:rPr>
              <a:t>ERPs</a:t>
            </a:r>
            <a:endParaRPr sz="4000" dirty="0">
              <a:solidFill>
                <a:srgbClr val="FFB600"/>
              </a:solidFill>
            </a:endParaRPr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4294967295"/>
          </p:nvPr>
        </p:nvSpPr>
        <p:spPr>
          <a:xfrm>
            <a:off x="685800" y="3411555"/>
            <a:ext cx="4977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dirty="0"/>
              <a:t>Comparación de dos productos ERP para su futura elección: Análisis funcional, de interfaz y de costes</a:t>
            </a:r>
            <a:endParaRPr dirty="0"/>
          </a:p>
        </p:txBody>
      </p:sp>
      <p:sp>
        <p:nvSpPr>
          <p:cNvPr id="116" name="Google Shape;116;p18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Google Shape;11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8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Google Shape;12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82676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30402BE-D801-44D3-B3A3-1681A3894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170" y="535783"/>
            <a:ext cx="6866100" cy="857400"/>
          </a:xfrm>
        </p:spPr>
        <p:txBody>
          <a:bodyPr/>
          <a:lstStyle/>
          <a:p>
            <a:pPr algn="ctr"/>
            <a:r>
              <a:rPr lang="es-ES" sz="4000" dirty="0"/>
              <a:t>ERPs </a:t>
            </a:r>
            <a:r>
              <a:rPr lang="es-ES" sz="4000" dirty="0">
                <a:solidFill>
                  <a:schemeClr val="accent3"/>
                </a:solidFill>
              </a:rPr>
              <a:t>seleccionados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869CD8D-823E-4E7B-BB2C-9FE56E8BCD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23</a:t>
            </a:fld>
            <a:endParaRPr lang="es-ES"/>
          </a:p>
        </p:txBody>
      </p:sp>
      <p:sp>
        <p:nvSpPr>
          <p:cNvPr id="5" name="Google Shape;138;p19">
            <a:extLst>
              <a:ext uri="{FF2B5EF4-FFF2-40B4-BE49-F238E27FC236}">
                <a16:creationId xmlns:a16="http://schemas.microsoft.com/office/drawing/2014/main" id="{C2C60FA2-28C2-4846-85E2-CC9CE535D2F3}"/>
              </a:ext>
            </a:extLst>
          </p:cNvPr>
          <p:cNvSpPr/>
          <p:nvPr/>
        </p:nvSpPr>
        <p:spPr>
          <a:xfrm>
            <a:off x="8055177" y="292676"/>
            <a:ext cx="796167" cy="796157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982FD3D-1BB2-4D8F-A7FE-D3C5CC69D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287" y="1254724"/>
            <a:ext cx="3334870" cy="3334870"/>
          </a:xfrm>
          <a:prstGeom prst="rect">
            <a:avLst/>
          </a:prstGeom>
        </p:spPr>
      </p:pic>
      <p:pic>
        <p:nvPicPr>
          <p:cNvPr id="2058" name="Picture 10" descr="Convertido">
            <a:extLst>
              <a:ext uri="{FF2B5EF4-FFF2-40B4-BE49-F238E27FC236}">
                <a16:creationId xmlns:a16="http://schemas.microsoft.com/office/drawing/2014/main" id="{D3EA7382-6417-4203-81E9-464FF3B3E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200" y="1963229"/>
            <a:ext cx="652182" cy="652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E2DCBB64-F497-45E2-88C8-6461049229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3530" y="1703485"/>
            <a:ext cx="2896269" cy="2896269"/>
          </a:xfrm>
          <a:prstGeom prst="rect">
            <a:avLst/>
          </a:prstGeom>
        </p:spPr>
      </p:pic>
      <p:pic>
        <p:nvPicPr>
          <p:cNvPr id="19" name="Picture 2" descr="Convertido">
            <a:extLst>
              <a:ext uri="{FF2B5EF4-FFF2-40B4-BE49-F238E27FC236}">
                <a16:creationId xmlns:a16="http://schemas.microsoft.com/office/drawing/2014/main" id="{A8180E4F-138E-4DB1-A4AA-45721A5D4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2209" y="1546654"/>
            <a:ext cx="742666" cy="742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0805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30402BE-D801-44D3-B3A3-1681A3894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535428"/>
            <a:ext cx="6866100" cy="857400"/>
          </a:xfrm>
        </p:spPr>
        <p:txBody>
          <a:bodyPr/>
          <a:lstStyle/>
          <a:p>
            <a:pPr algn="ctr"/>
            <a:r>
              <a:rPr lang="es-ES" sz="4000" dirty="0"/>
              <a:t>Análisis </a:t>
            </a:r>
            <a:r>
              <a:rPr lang="es-ES" sz="4000" dirty="0">
                <a:solidFill>
                  <a:schemeClr val="accent3"/>
                </a:solidFill>
              </a:rPr>
              <a:t>funcional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869CD8D-823E-4E7B-BB2C-9FE56E8BCD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24</a:t>
            </a:fld>
            <a:endParaRPr lang="es-ES"/>
          </a:p>
        </p:txBody>
      </p:sp>
      <p:sp>
        <p:nvSpPr>
          <p:cNvPr id="5" name="Google Shape;138;p19">
            <a:extLst>
              <a:ext uri="{FF2B5EF4-FFF2-40B4-BE49-F238E27FC236}">
                <a16:creationId xmlns:a16="http://schemas.microsoft.com/office/drawing/2014/main" id="{C2C60FA2-28C2-4846-85E2-CC9CE535D2F3}"/>
              </a:ext>
            </a:extLst>
          </p:cNvPr>
          <p:cNvSpPr/>
          <p:nvPr/>
        </p:nvSpPr>
        <p:spPr>
          <a:xfrm>
            <a:off x="8055177" y="292676"/>
            <a:ext cx="796167" cy="796157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CD3A995A-040C-434D-80A9-207C8149054D}"/>
              </a:ext>
            </a:extLst>
          </p:cNvPr>
          <p:cNvSpPr/>
          <p:nvPr/>
        </p:nvSpPr>
        <p:spPr>
          <a:xfrm>
            <a:off x="874935" y="1469092"/>
            <a:ext cx="1941417" cy="11026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FINANZAS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E1DD848B-0BF6-4D09-9F88-7993BE706C6F}"/>
              </a:ext>
            </a:extLst>
          </p:cNvPr>
          <p:cNvSpPr/>
          <p:nvPr/>
        </p:nvSpPr>
        <p:spPr>
          <a:xfrm>
            <a:off x="3121152" y="1469092"/>
            <a:ext cx="1941417" cy="11026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GESTIÓN DE VENTAS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C1DBF3D-E5BE-4A97-9627-C163DC7024B5}"/>
              </a:ext>
            </a:extLst>
          </p:cNvPr>
          <p:cNvSpPr/>
          <p:nvPr/>
        </p:nvSpPr>
        <p:spPr>
          <a:xfrm>
            <a:off x="5356941" y="1469092"/>
            <a:ext cx="1941417" cy="11026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GESTIÓN DE COMPRAS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48FFCFD-3922-45EF-86E9-F5A65E8ACB80}"/>
              </a:ext>
            </a:extLst>
          </p:cNvPr>
          <p:cNvSpPr/>
          <p:nvPr/>
        </p:nvSpPr>
        <p:spPr>
          <a:xfrm>
            <a:off x="1845643" y="2865076"/>
            <a:ext cx="1941417" cy="11026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GESTIÓN DE ALMACENES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49610DC0-D4BA-4F3B-89C8-5869CDA33CD0}"/>
              </a:ext>
            </a:extLst>
          </p:cNvPr>
          <p:cNvSpPr/>
          <p:nvPr/>
        </p:nvSpPr>
        <p:spPr>
          <a:xfrm>
            <a:off x="4758087" y="2865076"/>
            <a:ext cx="1941417" cy="11026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RECURSOS HUMANOS</a:t>
            </a:r>
          </a:p>
        </p:txBody>
      </p:sp>
    </p:spTree>
    <p:extLst>
      <p:ext uri="{BB962C8B-B14F-4D97-AF65-F5344CB8AC3E}">
        <p14:creationId xmlns:p14="http://schemas.microsoft.com/office/powerpoint/2010/main" val="20029872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1CBCB-1305-436E-A82E-41C46D6DE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609387"/>
            <a:ext cx="6866100" cy="857400"/>
          </a:xfrm>
        </p:spPr>
        <p:txBody>
          <a:bodyPr/>
          <a:lstStyle/>
          <a:p>
            <a:pPr algn="ctr"/>
            <a:r>
              <a:rPr lang="es-ES" sz="4000" dirty="0"/>
              <a:t>Análisis de la </a:t>
            </a:r>
            <a:r>
              <a:rPr lang="es-ES" sz="4000" dirty="0">
                <a:solidFill>
                  <a:schemeClr val="accent5"/>
                </a:solidFill>
              </a:rPr>
              <a:t>interfaz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D6F0DC3-B2DA-4C99-89E1-28E5CA1BD0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25</a:t>
            </a:fld>
            <a:endParaRPr lang="es-ES"/>
          </a:p>
        </p:txBody>
      </p:sp>
      <p:sp>
        <p:nvSpPr>
          <p:cNvPr id="5" name="Google Shape;138;p19">
            <a:extLst>
              <a:ext uri="{FF2B5EF4-FFF2-40B4-BE49-F238E27FC236}">
                <a16:creationId xmlns:a16="http://schemas.microsoft.com/office/drawing/2014/main" id="{57C36D2E-9DC6-40E8-AD82-D4C714B6F285}"/>
              </a:ext>
            </a:extLst>
          </p:cNvPr>
          <p:cNvSpPr/>
          <p:nvPr/>
        </p:nvSpPr>
        <p:spPr>
          <a:xfrm>
            <a:off x="8055177" y="292676"/>
            <a:ext cx="796167" cy="796157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A8E05F2-AF33-4DCB-ADD4-E30CC34C4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923" y="1749175"/>
            <a:ext cx="4110487" cy="292047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7BE220D-306C-48F2-9A4E-A51E37CA1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857" y="1526008"/>
            <a:ext cx="4110487" cy="314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545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1CBCB-1305-436E-A82E-41C46D6DE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462749"/>
            <a:ext cx="6866100" cy="857400"/>
          </a:xfrm>
        </p:spPr>
        <p:txBody>
          <a:bodyPr/>
          <a:lstStyle/>
          <a:p>
            <a:pPr algn="ctr"/>
            <a:r>
              <a:rPr lang="es-ES" sz="4000" dirty="0"/>
              <a:t>Análisis de </a:t>
            </a:r>
            <a:r>
              <a:rPr lang="es-ES" sz="4000" dirty="0">
                <a:solidFill>
                  <a:srgbClr val="FF0000"/>
                </a:solidFill>
              </a:rPr>
              <a:t>costes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FCB86560-D213-4301-B960-22AC0CEA2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680" y="1247216"/>
            <a:ext cx="6866100" cy="2366100"/>
          </a:xfrm>
        </p:spPr>
        <p:txBody>
          <a:bodyPr/>
          <a:lstStyle/>
          <a:p>
            <a:r>
              <a:rPr lang="es-ES" dirty="0"/>
              <a:t>Mismas condiciones: 25 usuarios, modo On-Premise, todos los módulos posibles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D6F0DC3-B2DA-4C99-89E1-28E5CA1BD0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26</a:t>
            </a:fld>
            <a:endParaRPr lang="es-ES"/>
          </a:p>
        </p:txBody>
      </p:sp>
      <p:sp>
        <p:nvSpPr>
          <p:cNvPr id="5" name="Google Shape;138;p19">
            <a:extLst>
              <a:ext uri="{FF2B5EF4-FFF2-40B4-BE49-F238E27FC236}">
                <a16:creationId xmlns:a16="http://schemas.microsoft.com/office/drawing/2014/main" id="{57C36D2E-9DC6-40E8-AD82-D4C714B6F285}"/>
              </a:ext>
            </a:extLst>
          </p:cNvPr>
          <p:cNvSpPr/>
          <p:nvPr/>
        </p:nvSpPr>
        <p:spPr>
          <a:xfrm>
            <a:off x="8055177" y="292676"/>
            <a:ext cx="796167" cy="796157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862D9EE-424B-4895-AB3F-B2F7424FB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217"/>
          <a:stretch/>
        </p:blipFill>
        <p:spPr>
          <a:xfrm>
            <a:off x="835680" y="2239912"/>
            <a:ext cx="2559702" cy="126571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C5DBD80-2F25-42CB-A6E9-DA31A76FF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032" y="2120357"/>
            <a:ext cx="2426915" cy="1536793"/>
          </a:xfrm>
          <a:prstGeom prst="rect">
            <a:avLst/>
          </a:prstGeom>
        </p:spPr>
      </p:pic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D0C2134E-5445-40C7-9382-762663DEDFE6}"/>
              </a:ext>
            </a:extLst>
          </p:cNvPr>
          <p:cNvSpPr/>
          <p:nvPr/>
        </p:nvSpPr>
        <p:spPr>
          <a:xfrm>
            <a:off x="922000" y="3896284"/>
            <a:ext cx="2346511" cy="39367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ODOO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B3811341-0403-43FC-B592-DE9A758E075F}"/>
              </a:ext>
            </a:extLst>
          </p:cNvPr>
          <p:cNvSpPr/>
          <p:nvPr/>
        </p:nvSpPr>
        <p:spPr>
          <a:xfrm>
            <a:off x="5096436" y="3896283"/>
            <a:ext cx="2346511" cy="39367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SAP Business One</a:t>
            </a:r>
          </a:p>
        </p:txBody>
      </p:sp>
    </p:spTree>
    <p:extLst>
      <p:ext uri="{BB962C8B-B14F-4D97-AF65-F5344CB8AC3E}">
        <p14:creationId xmlns:p14="http://schemas.microsoft.com/office/powerpoint/2010/main" val="1132337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922000" y="262054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 dirty="0"/>
              <a:t>Elección</a:t>
            </a:r>
            <a:endParaRPr sz="4000" dirty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F936AC51-6016-4186-965D-8D4D687012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8930" y="2803806"/>
            <a:ext cx="3543300" cy="2003681"/>
          </a:xfrm>
        </p:spPr>
        <p:txBody>
          <a:bodyPr/>
          <a:lstStyle/>
          <a:p>
            <a:r>
              <a:rPr lang="es-ES" dirty="0"/>
              <a:t>Más funcionalidades y módulos más completos</a:t>
            </a:r>
          </a:p>
          <a:p>
            <a:r>
              <a:rPr lang="es-ES" dirty="0"/>
              <a:t>Coste muy alto</a:t>
            </a:r>
          </a:p>
          <a:p>
            <a:r>
              <a:rPr lang="es-ES" b="1" dirty="0">
                <a:solidFill>
                  <a:srgbClr val="00B050"/>
                </a:solidFill>
              </a:rPr>
              <a:t>GANADOR</a:t>
            </a:r>
            <a:r>
              <a:rPr lang="es-ES" dirty="0"/>
              <a:t>: Empresas grandes que puedan permitírselo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8D78A2AE-776D-40D7-9D03-FD13F2FB208F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41770" y="3009488"/>
            <a:ext cx="3543300" cy="796158"/>
          </a:xfrm>
        </p:spPr>
        <p:txBody>
          <a:bodyPr/>
          <a:lstStyle/>
          <a:p>
            <a:r>
              <a:rPr lang="es-ES" dirty="0"/>
              <a:t>Menos funcionalidades</a:t>
            </a:r>
          </a:p>
          <a:p>
            <a:r>
              <a:rPr lang="es-ES" dirty="0"/>
              <a:t>Precio económico</a:t>
            </a:r>
          </a:p>
          <a:p>
            <a:r>
              <a:rPr lang="es-ES" b="1" dirty="0">
                <a:solidFill>
                  <a:srgbClr val="00B050"/>
                </a:solidFill>
              </a:rPr>
              <a:t>GANADOR</a:t>
            </a:r>
            <a:r>
              <a:rPr lang="es-ES" dirty="0"/>
              <a:t>: Empresas medianas y pequeñas que quieran invertir en un ERP</a:t>
            </a:r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138" name="Google Shape;138;p19"/>
          <p:cNvSpPr/>
          <p:nvPr/>
        </p:nvSpPr>
        <p:spPr>
          <a:xfrm>
            <a:off x="8055177" y="292676"/>
            <a:ext cx="796167" cy="796157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F550638-E7AD-4178-BF39-F16ECC84C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978" y="724277"/>
            <a:ext cx="2161194" cy="2161194"/>
          </a:xfrm>
          <a:prstGeom prst="rect">
            <a:avLst/>
          </a:prstGeom>
        </p:spPr>
      </p:pic>
      <p:pic>
        <p:nvPicPr>
          <p:cNvPr id="16" name="Picture 10" descr="Convertido">
            <a:extLst>
              <a:ext uri="{FF2B5EF4-FFF2-40B4-BE49-F238E27FC236}">
                <a16:creationId xmlns:a16="http://schemas.microsoft.com/office/drawing/2014/main" id="{AC071D67-655F-4A54-9AD0-ECAF87897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17" y="724277"/>
            <a:ext cx="652182" cy="652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C16D85FC-E3EC-4801-BF5F-1EAFA8D22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0689" y="724277"/>
            <a:ext cx="2161194" cy="2161194"/>
          </a:xfrm>
          <a:prstGeom prst="rect">
            <a:avLst/>
          </a:prstGeom>
        </p:spPr>
      </p:pic>
      <p:pic>
        <p:nvPicPr>
          <p:cNvPr id="4098" name="Picture 2" descr="Convertido">
            <a:extLst>
              <a:ext uri="{FF2B5EF4-FFF2-40B4-BE49-F238E27FC236}">
                <a16:creationId xmlns:a16="http://schemas.microsoft.com/office/drawing/2014/main" id="{49C61ECF-F5CF-4B3C-813A-B650A0F9C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853" y="724277"/>
            <a:ext cx="643855" cy="643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685800" y="2454088"/>
            <a:ext cx="4320003" cy="9748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600"/>
                </a:solidFill>
              </a:rPr>
              <a:t>5. </a:t>
            </a:r>
            <a:r>
              <a:rPr lang="es-ES" sz="4000" dirty="0">
                <a:solidFill>
                  <a:srgbClr val="FFB600"/>
                </a:solidFill>
              </a:rPr>
              <a:t>CRMs</a:t>
            </a:r>
            <a:endParaRPr sz="4000" dirty="0">
              <a:solidFill>
                <a:srgbClr val="FFB600"/>
              </a:solidFill>
            </a:endParaRPr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4294967295"/>
          </p:nvPr>
        </p:nvSpPr>
        <p:spPr>
          <a:xfrm>
            <a:off x="685800" y="3411555"/>
            <a:ext cx="4977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dirty="0"/>
              <a:t>Comparación de dos productos CRM para su futura elección</a:t>
            </a:r>
            <a:endParaRPr dirty="0"/>
          </a:p>
        </p:txBody>
      </p:sp>
      <p:sp>
        <p:nvSpPr>
          <p:cNvPr id="116" name="Google Shape;116;p18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Google Shape;11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8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Google Shape;12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20697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1CBCB-1305-436E-A82E-41C46D6DE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609387"/>
            <a:ext cx="6866100" cy="857400"/>
          </a:xfrm>
        </p:spPr>
        <p:txBody>
          <a:bodyPr/>
          <a:lstStyle/>
          <a:p>
            <a:pPr algn="ctr"/>
            <a:r>
              <a:rPr lang="es-ES" sz="4000" dirty="0"/>
              <a:t>CRMs </a:t>
            </a:r>
            <a:r>
              <a:rPr lang="es-ES" sz="4000" dirty="0">
                <a:solidFill>
                  <a:srgbClr val="00B050"/>
                </a:solidFill>
              </a:rPr>
              <a:t>seleccionados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D6F0DC3-B2DA-4C99-89E1-28E5CA1BD0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29</a:t>
            </a:fld>
            <a:endParaRPr lang="es-ES"/>
          </a:p>
        </p:txBody>
      </p:sp>
      <p:sp>
        <p:nvSpPr>
          <p:cNvPr id="5" name="Google Shape;138;p19">
            <a:extLst>
              <a:ext uri="{FF2B5EF4-FFF2-40B4-BE49-F238E27FC236}">
                <a16:creationId xmlns:a16="http://schemas.microsoft.com/office/drawing/2014/main" id="{57C36D2E-9DC6-40E8-AD82-D4C714B6F285}"/>
              </a:ext>
            </a:extLst>
          </p:cNvPr>
          <p:cNvSpPr/>
          <p:nvPr/>
        </p:nvSpPr>
        <p:spPr>
          <a:xfrm>
            <a:off x="8055177" y="292676"/>
            <a:ext cx="796167" cy="796157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3A30637-B417-4931-BA42-9ADD23C81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191" y="1667433"/>
            <a:ext cx="2717121" cy="271712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7913671-D5F0-45F3-975D-FDFE7D17B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901484"/>
            <a:ext cx="2249021" cy="2249021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D06A50D-655B-4BF0-BE48-80623531C6EE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9" t="7158" r="10182" b="8380"/>
          <a:stretch/>
        </p:blipFill>
        <p:spPr>
          <a:xfrm>
            <a:off x="2400299" y="1828799"/>
            <a:ext cx="1216959" cy="793377"/>
          </a:xfrm>
          <a:prstGeom prst="rect">
            <a:avLst/>
          </a:prstGeom>
        </p:spPr>
      </p:pic>
      <p:pic>
        <p:nvPicPr>
          <p:cNvPr id="2050" name="Picture 2" descr="Convertido">
            <a:extLst>
              <a:ext uri="{FF2B5EF4-FFF2-40B4-BE49-F238E27FC236}">
                <a16:creationId xmlns:a16="http://schemas.microsoft.com/office/drawing/2014/main" id="{A6E348E4-E80A-48A8-B620-30359A49F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3364" y="1768137"/>
            <a:ext cx="1567423" cy="1567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952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ctrTitle" idx="4294967295"/>
          </p:nvPr>
        </p:nvSpPr>
        <p:spPr>
          <a:xfrm>
            <a:off x="685800" y="1744409"/>
            <a:ext cx="4320003" cy="21687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600"/>
                </a:solidFill>
              </a:rPr>
              <a:t>1. </a:t>
            </a:r>
            <a:r>
              <a:rPr lang="es-ES" sz="4000" dirty="0">
                <a:solidFill>
                  <a:srgbClr val="FFB600"/>
                </a:solidFill>
              </a:rPr>
              <a:t>Controlador borroso MAMDANI</a:t>
            </a:r>
            <a:endParaRPr sz="4000" dirty="0">
              <a:solidFill>
                <a:srgbClr val="FFB600"/>
              </a:solidFill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Google Shape;118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8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Google Shape;121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5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364" name="Google Shape;364;p35"/>
          <p:cNvSpPr txBox="1">
            <a:spLocks noGrp="1"/>
          </p:cNvSpPr>
          <p:nvPr>
            <p:ph type="ctrTitle" idx="4294967295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600" dirty="0">
                <a:solidFill>
                  <a:srgbClr val="FFB600"/>
                </a:solidFill>
              </a:rPr>
              <a:t>Gracias</a:t>
            </a:r>
            <a:r>
              <a:rPr lang="en" sz="9600" dirty="0">
                <a:solidFill>
                  <a:srgbClr val="FFB600"/>
                </a:solidFill>
              </a:rPr>
              <a:t>!</a:t>
            </a:r>
            <a:endParaRPr sz="9600" dirty="0">
              <a:solidFill>
                <a:srgbClr val="FFB600"/>
              </a:solidFill>
            </a:endParaRPr>
          </a:p>
        </p:txBody>
      </p:sp>
      <p:sp>
        <p:nvSpPr>
          <p:cNvPr id="365" name="Google Shape;365;p35"/>
          <p:cNvSpPr txBox="1">
            <a:spLocks noGrp="1"/>
          </p:cNvSpPr>
          <p:nvPr>
            <p:ph type="subTitle" idx="4294967295"/>
          </p:nvPr>
        </p:nvSpPr>
        <p:spPr>
          <a:xfrm>
            <a:off x="685800" y="2860000"/>
            <a:ext cx="6593700" cy="19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¿Alguna pregunta?</a:t>
            </a:r>
            <a:endParaRPr sz="36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 b="1" dirty="0"/>
          </a:p>
        </p:txBody>
      </p:sp>
      <p:sp>
        <p:nvSpPr>
          <p:cNvPr id="366" name="Google Shape;366;p35"/>
          <p:cNvSpPr/>
          <p:nvPr/>
        </p:nvSpPr>
        <p:spPr>
          <a:xfrm>
            <a:off x="8054234" y="327815"/>
            <a:ext cx="798007" cy="72583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2B3B38-41C8-4459-AA5F-791DEEAF9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272" y="599874"/>
            <a:ext cx="6866100" cy="857400"/>
          </a:xfrm>
        </p:spPr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E10DBB-D530-43E0-9F67-B3E5E8BA38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</a:t>
            </a:fld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F7D112-94F3-4597-A65E-E82C902E31E4}"/>
              </a:ext>
            </a:extLst>
          </p:cNvPr>
          <p:cNvSpPr txBox="1"/>
          <p:nvPr/>
        </p:nvSpPr>
        <p:spPr>
          <a:xfrm>
            <a:off x="390144" y="2948776"/>
            <a:ext cx="2109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OBJETIVO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3D8BD64-E4EE-48C7-9C28-D2E05B19B89E}"/>
              </a:ext>
            </a:extLst>
          </p:cNvPr>
          <p:cNvCxnSpPr>
            <a:cxnSpLocks/>
          </p:cNvCxnSpPr>
          <p:nvPr/>
        </p:nvCxnSpPr>
        <p:spPr>
          <a:xfrm>
            <a:off x="1914144" y="3148831"/>
            <a:ext cx="1085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E0776951-8C99-4FEC-AF9A-D170155F41AF}"/>
              </a:ext>
            </a:extLst>
          </p:cNvPr>
          <p:cNvCxnSpPr>
            <a:cxnSpLocks/>
          </p:cNvCxnSpPr>
          <p:nvPr/>
        </p:nvCxnSpPr>
        <p:spPr>
          <a:xfrm>
            <a:off x="1828800" y="3314264"/>
            <a:ext cx="1085088" cy="568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54858235-4F97-4278-9CF5-3B13EFE7A2F2}"/>
              </a:ext>
            </a:extLst>
          </p:cNvPr>
          <p:cNvCxnSpPr>
            <a:cxnSpLocks/>
          </p:cNvCxnSpPr>
          <p:nvPr/>
        </p:nvCxnSpPr>
        <p:spPr>
          <a:xfrm flipV="1">
            <a:off x="1914144" y="2528573"/>
            <a:ext cx="1085088" cy="437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D67D53C-B656-45FE-A6A8-1E8D255B3642}"/>
              </a:ext>
            </a:extLst>
          </p:cNvPr>
          <p:cNvSpPr txBox="1"/>
          <p:nvPr/>
        </p:nvSpPr>
        <p:spPr>
          <a:xfrm>
            <a:off x="3054095" y="2397527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sin obstáculos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5F66031-2831-44E0-99B0-AD5252EC2522}"/>
              </a:ext>
            </a:extLst>
          </p:cNvPr>
          <p:cNvSpPr txBox="1"/>
          <p:nvPr/>
        </p:nvSpPr>
        <p:spPr>
          <a:xfrm>
            <a:off x="3054095" y="3006487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con obstáculos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E3B396C-CC34-43C5-87E0-C91B749CE68E}"/>
              </a:ext>
            </a:extLst>
          </p:cNvPr>
          <p:cNvSpPr txBox="1"/>
          <p:nvPr/>
        </p:nvSpPr>
        <p:spPr>
          <a:xfrm>
            <a:off x="2993135" y="3728411"/>
            <a:ext cx="2718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Circuito con obstáculos 2</a:t>
            </a:r>
          </a:p>
        </p:txBody>
      </p:sp>
      <p:grpSp>
        <p:nvGrpSpPr>
          <p:cNvPr id="19" name="Google Shape;207;p24">
            <a:extLst>
              <a:ext uri="{FF2B5EF4-FFF2-40B4-BE49-F238E27FC236}">
                <a16:creationId xmlns:a16="http://schemas.microsoft.com/office/drawing/2014/main" id="{BA0AC7C8-FABA-4670-9D61-E232B5F04442}"/>
              </a:ext>
            </a:extLst>
          </p:cNvPr>
          <p:cNvGrpSpPr/>
          <p:nvPr/>
        </p:nvGrpSpPr>
        <p:grpSpPr>
          <a:xfrm>
            <a:off x="8089119" y="319162"/>
            <a:ext cx="728350" cy="743348"/>
            <a:chOff x="3955900" y="2984500"/>
            <a:chExt cx="414000" cy="422525"/>
          </a:xfrm>
        </p:grpSpPr>
        <p:sp>
          <p:nvSpPr>
            <p:cNvPr id="20" name="Google Shape;208;p24">
              <a:extLst>
                <a:ext uri="{FF2B5EF4-FFF2-40B4-BE49-F238E27FC236}">
                  <a16:creationId xmlns:a16="http://schemas.microsoft.com/office/drawing/2014/main" id="{3AE0961A-AEFE-487D-A898-6FAB3B9AD6B6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9;p24">
              <a:extLst>
                <a:ext uri="{FF2B5EF4-FFF2-40B4-BE49-F238E27FC236}">
                  <a16:creationId xmlns:a16="http://schemas.microsoft.com/office/drawing/2014/main" id="{550F1556-BAC6-4295-B8DD-DF301FEBEFC0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0;p24">
              <a:extLst>
                <a:ext uri="{FF2B5EF4-FFF2-40B4-BE49-F238E27FC236}">
                  <a16:creationId xmlns:a16="http://schemas.microsoft.com/office/drawing/2014/main" id="{1B029FD3-1472-4969-8F82-BFDEB652B8D6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Cerrar llave 22">
            <a:extLst>
              <a:ext uri="{FF2B5EF4-FFF2-40B4-BE49-F238E27FC236}">
                <a16:creationId xmlns:a16="http://schemas.microsoft.com/office/drawing/2014/main" id="{AACC2751-C98E-4BBC-89A4-79E03F41C3B8}"/>
              </a:ext>
            </a:extLst>
          </p:cNvPr>
          <p:cNvSpPr/>
          <p:nvPr/>
        </p:nvSpPr>
        <p:spPr>
          <a:xfrm>
            <a:off x="5193792" y="2397527"/>
            <a:ext cx="390144" cy="174775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C950FAC9-6BE2-4750-A728-5F64FDE23473}"/>
              </a:ext>
            </a:extLst>
          </p:cNvPr>
          <p:cNvSpPr txBox="1"/>
          <p:nvPr/>
        </p:nvSpPr>
        <p:spPr>
          <a:xfrm>
            <a:off x="5788193" y="2590988"/>
            <a:ext cx="2578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CONTROLADOR MAMDANI</a:t>
            </a:r>
          </a:p>
        </p:txBody>
      </p:sp>
    </p:spTree>
    <p:extLst>
      <p:ext uri="{BB962C8B-B14F-4D97-AF65-F5344CB8AC3E}">
        <p14:creationId xmlns:p14="http://schemas.microsoft.com/office/powerpoint/2010/main" val="4087946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5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Circuito</a:t>
            </a:r>
            <a:r>
              <a:rPr lang="en" sz="2400" dirty="0"/>
              <a:t> </a:t>
            </a:r>
            <a:r>
              <a:rPr lang="es-ES" sz="2400" dirty="0">
                <a:solidFill>
                  <a:srgbClr val="FFB600"/>
                </a:solidFill>
              </a:rPr>
              <a:t>sin obstáculos</a:t>
            </a:r>
            <a:endParaRPr sz="240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DBBE110-6B92-4851-B6A1-66560513978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41" y="1708788"/>
            <a:ext cx="6936940" cy="25096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08595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6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39811443-9BFB-4A72-970F-F0CF4020E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967" y="543320"/>
            <a:ext cx="5093311" cy="2345339"/>
          </a:xfrm>
          <a:prstGeom prst="rect">
            <a:avLst/>
          </a:prstGeom>
        </p:spPr>
      </p:pic>
      <p:pic>
        <p:nvPicPr>
          <p:cNvPr id="13" name="Grabación de pantalla 4">
            <a:hlinkClick r:id="" action="ppaction://media"/>
            <a:extLst>
              <a:ext uri="{FF2B5EF4-FFF2-40B4-BE49-F238E27FC236}">
                <a16:creationId xmlns:a16="http://schemas.microsoft.com/office/drawing/2014/main" id="{D8279247-4796-40DB-AAC1-B51EBB667D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44580" y="1203519"/>
            <a:ext cx="2913453" cy="2952409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ED73EE0B-FFFD-4259-B8FC-A5FED65BCBBD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67300" y="2956621"/>
            <a:ext cx="5219073" cy="16923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0752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51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7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Circuito</a:t>
            </a:r>
            <a:r>
              <a:rPr lang="en" sz="2400" dirty="0"/>
              <a:t> </a:t>
            </a:r>
            <a:r>
              <a:rPr lang="es-ES" sz="2400" dirty="0">
                <a:solidFill>
                  <a:srgbClr val="FFB600"/>
                </a:solidFill>
              </a:rPr>
              <a:t>con obstáculos 1</a:t>
            </a:r>
            <a:endParaRPr sz="24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069230D-9DDB-443A-871B-FFACEE2EF9B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65631" y="1511934"/>
            <a:ext cx="6997149" cy="29503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55389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8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Imagen 9">
            <a:extLst>
              <a:ext uri="{FF2B5EF4-FFF2-40B4-BE49-F238E27FC236}">
                <a16:creationId xmlns:a16="http://schemas.microsoft.com/office/drawing/2014/main" id="{D13B21F6-575D-42E5-9F5E-A0B7282A2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20" y="181921"/>
            <a:ext cx="5021531" cy="280526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59E04DC-D248-415F-BC03-0933CE11A3D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44768" y="3113030"/>
            <a:ext cx="5341632" cy="16021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D5A3A0CD-CA6C-418A-9353-AA1438635A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95548" y="543320"/>
            <a:ext cx="3354895" cy="33995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2652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88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B56B36-3BC5-44BB-8D81-46A496146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9</a:t>
            </a:fld>
            <a:endParaRPr lang="es-ES"/>
          </a:p>
        </p:txBody>
      </p:sp>
      <p:grpSp>
        <p:nvGrpSpPr>
          <p:cNvPr id="5" name="Google Shape;480;p38">
            <a:extLst>
              <a:ext uri="{FF2B5EF4-FFF2-40B4-BE49-F238E27FC236}">
                <a16:creationId xmlns:a16="http://schemas.microsoft.com/office/drawing/2014/main" id="{9F9CAB23-322A-438A-A3C7-26BFAD8B0B22}"/>
              </a:ext>
            </a:extLst>
          </p:cNvPr>
          <p:cNvGrpSpPr/>
          <p:nvPr/>
        </p:nvGrpSpPr>
        <p:grpSpPr>
          <a:xfrm>
            <a:off x="8174936" y="300105"/>
            <a:ext cx="626164" cy="607572"/>
            <a:chOff x="2594325" y="1627175"/>
            <a:chExt cx="440850" cy="440850"/>
          </a:xfrm>
        </p:grpSpPr>
        <p:sp>
          <p:nvSpPr>
            <p:cNvPr id="6" name="Google Shape;481;p38">
              <a:extLst>
                <a:ext uri="{FF2B5EF4-FFF2-40B4-BE49-F238E27FC236}">
                  <a16:creationId xmlns:a16="http://schemas.microsoft.com/office/drawing/2014/main" id="{9C451B82-B9BB-4201-966F-4DF1A5B6490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2;p38">
              <a:extLst>
                <a:ext uri="{FF2B5EF4-FFF2-40B4-BE49-F238E27FC236}">
                  <a16:creationId xmlns:a16="http://schemas.microsoft.com/office/drawing/2014/main" id="{50DD9F30-A392-461D-9B7B-CCF8769D3DDA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3;p38">
              <a:extLst>
                <a:ext uri="{FF2B5EF4-FFF2-40B4-BE49-F238E27FC236}">
                  <a16:creationId xmlns:a16="http://schemas.microsoft.com/office/drawing/2014/main" id="{F48448DF-585F-4565-AB1B-A243661483E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01;p17">
            <a:extLst>
              <a:ext uri="{FF2B5EF4-FFF2-40B4-BE49-F238E27FC236}">
                <a16:creationId xmlns:a16="http://schemas.microsoft.com/office/drawing/2014/main" id="{7653ACCB-318C-44C6-B36C-8BF9829A87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816" y="564998"/>
            <a:ext cx="737796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Circuito</a:t>
            </a:r>
            <a:r>
              <a:rPr lang="en" sz="2400" dirty="0"/>
              <a:t> </a:t>
            </a:r>
            <a:r>
              <a:rPr lang="es-ES" sz="2400" dirty="0">
                <a:solidFill>
                  <a:srgbClr val="FFB600"/>
                </a:solidFill>
              </a:rPr>
              <a:t>con obstáculos 2</a:t>
            </a:r>
            <a:endParaRPr sz="24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069230D-9DDB-443A-871B-FFACEE2EF9B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65631" y="1511934"/>
            <a:ext cx="6997149" cy="29503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29045303"/>
      </p:ext>
    </p:extLst>
  </p:cSld>
  <p:clrMapOvr>
    <a:masterClrMapping/>
  </p:clrMapOvr>
</p:sld>
</file>

<file path=ppt/theme/theme1.xml><?xml version="1.0" encoding="utf-8"?>
<a:theme xmlns:a="http://schemas.openxmlformats.org/drawingml/2006/main" name="Oliv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385</Words>
  <Application>Microsoft Office PowerPoint</Application>
  <PresentationFormat>Presentación en pantalla (16:9)</PresentationFormat>
  <Paragraphs>107</Paragraphs>
  <Slides>30</Slides>
  <Notes>14</Notes>
  <HiddenSlides>0</HiddenSlides>
  <MMClips>3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6" baseType="lpstr">
      <vt:lpstr>Calibri</vt:lpstr>
      <vt:lpstr>Arial</vt:lpstr>
      <vt:lpstr>Raleway Light</vt:lpstr>
      <vt:lpstr>Raleway ExtraBold</vt:lpstr>
      <vt:lpstr>Olivia template</vt:lpstr>
      <vt:lpstr>Document</vt:lpstr>
      <vt:lpstr>Miniproyecto</vt:lpstr>
      <vt:lpstr>Nuestro grupo:</vt:lpstr>
      <vt:lpstr>1. Controlador borroso MAMDANI</vt:lpstr>
      <vt:lpstr>Introducción</vt:lpstr>
      <vt:lpstr>Circuito sin obstáculos</vt:lpstr>
      <vt:lpstr>Presentación de PowerPoint</vt:lpstr>
      <vt:lpstr>Circuito con obstáculos 1</vt:lpstr>
      <vt:lpstr>Presentación de PowerPoint</vt:lpstr>
      <vt:lpstr>Circuito con obstáculos 2</vt:lpstr>
      <vt:lpstr>Presentación de PowerPoint</vt:lpstr>
      <vt:lpstr>Conclusiones</vt:lpstr>
      <vt:lpstr>2. Controlador neuro borroso SUGENO</vt:lpstr>
      <vt:lpstr>Sistema de puntuación por sede</vt:lpstr>
      <vt:lpstr>Sistema de puntuación por sede</vt:lpstr>
      <vt:lpstr>Sistema de puntuación por sede</vt:lpstr>
      <vt:lpstr>Servicios de @DOC</vt:lpstr>
      <vt:lpstr>Tecnologías de @DOC</vt:lpstr>
      <vt:lpstr>3. Protección de datos</vt:lpstr>
      <vt:lpstr>Presentación de PowerPoint</vt:lpstr>
      <vt:lpstr>Política de cookies</vt:lpstr>
      <vt:lpstr>Ejemplos de cookies en páginas web </vt:lpstr>
      <vt:lpstr>4. ERPs</vt:lpstr>
      <vt:lpstr>ERPs seleccionados</vt:lpstr>
      <vt:lpstr>Análisis funcional</vt:lpstr>
      <vt:lpstr>Análisis de la interfaz</vt:lpstr>
      <vt:lpstr>Análisis de costes</vt:lpstr>
      <vt:lpstr>Elección</vt:lpstr>
      <vt:lpstr>5. CRMs</vt:lpstr>
      <vt:lpstr>CRMs seleccionados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PECL2: Sistemas empresariales</dc:title>
  <dc:creator>Alex</dc:creator>
  <cp:lastModifiedBy>Cabanillas Prudencio Luis Alejandro</cp:lastModifiedBy>
  <cp:revision>34</cp:revision>
  <dcterms:modified xsi:type="dcterms:W3CDTF">2020-01-12T12:50:07Z</dcterms:modified>
</cp:coreProperties>
</file>